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50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33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00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23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072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37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114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86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497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56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97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A10D-25EB-4508-AD9D-54267C1CDFCD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B1051-B009-4C5A-8B09-796EE4AD6A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65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535" y="2445963"/>
            <a:ext cx="5515924" cy="196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247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79120" y="2742632"/>
            <a:ext cx="2143828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 smtClean="0"/>
              <a:t>1.- Fomento al emprendimiento, micro y pequeñas empresas, EPS</a:t>
            </a:r>
            <a:endParaRPr lang="es-ES" sz="1350" dirty="0"/>
          </a:p>
        </p:txBody>
      </p:sp>
      <p:sp>
        <p:nvSpPr>
          <p:cNvPr id="5" name="Rectángulo 4"/>
          <p:cNvSpPr/>
          <p:nvPr/>
        </p:nvSpPr>
        <p:spPr>
          <a:xfrm>
            <a:off x="2734215" y="2742632"/>
            <a:ext cx="1938025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/>
              <a:t>2</a:t>
            </a:r>
            <a:r>
              <a:rPr lang="es-ES" sz="1350" dirty="0" smtClean="0"/>
              <a:t>.- Protección y fortalecimiento de la dolarización   </a:t>
            </a:r>
            <a:endParaRPr lang="es-ES" sz="1350" dirty="0"/>
          </a:p>
        </p:txBody>
      </p:sp>
      <p:sp>
        <p:nvSpPr>
          <p:cNvPr id="6" name="Rectángulo 5"/>
          <p:cNvSpPr/>
          <p:nvPr/>
        </p:nvSpPr>
        <p:spPr>
          <a:xfrm>
            <a:off x="4738027" y="2742632"/>
            <a:ext cx="2151059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3.- </a:t>
            </a:r>
            <a:r>
              <a:rPr lang="es-ES" sz="1400" dirty="0" smtClean="0"/>
              <a:t>Corregir el uso ”Excesivo” del dinero efectivo  </a:t>
            </a:r>
            <a:endParaRPr lang="es-ES" sz="1400" dirty="0"/>
          </a:p>
        </p:txBody>
      </p:sp>
      <p:sp>
        <p:nvSpPr>
          <p:cNvPr id="7" name="Rectángulo 6"/>
          <p:cNvSpPr/>
          <p:nvPr/>
        </p:nvSpPr>
        <p:spPr>
          <a:xfrm>
            <a:off x="6968145" y="2742632"/>
            <a:ext cx="2152072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4</a:t>
            </a:r>
            <a:r>
              <a:rPr lang="es-ES" sz="1600" dirty="0" smtClean="0"/>
              <a:t>.-Lucha contra el contrabando </a:t>
            </a:r>
            <a:endParaRPr lang="es-ES" sz="1600" dirty="0"/>
          </a:p>
        </p:txBody>
      </p:sp>
      <p:sp>
        <p:nvSpPr>
          <p:cNvPr id="8" name="Rectángulo 7"/>
          <p:cNvSpPr/>
          <p:nvPr/>
        </p:nvSpPr>
        <p:spPr>
          <a:xfrm>
            <a:off x="9378835" y="2742632"/>
            <a:ext cx="2128433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5.-. </a:t>
            </a:r>
            <a:r>
              <a:rPr lang="es-ES" dirty="0" smtClean="0"/>
              <a:t>Generación de empleo 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828800" y="1726969"/>
            <a:ext cx="8314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rgbClr val="C00000"/>
                </a:solidFill>
              </a:rPr>
              <a:t>Reforma 16 CUERPOS </a:t>
            </a:r>
            <a:r>
              <a:rPr lang="es-ES" sz="3200" dirty="0">
                <a:solidFill>
                  <a:srgbClr val="C00000"/>
                </a:solidFill>
              </a:rPr>
              <a:t>NORMATIVOS</a:t>
            </a:r>
          </a:p>
          <a:p>
            <a:pPr algn="ctr"/>
            <a:r>
              <a:rPr lang="es-ES" sz="2800" dirty="0"/>
              <a:t>10 SON LEYES ORGÁNICAS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00134" y="601108"/>
            <a:ext cx="101322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PROYECTO DE LEY PARA IMPULSAR LA REACTIVACIÓN ECONÓMICA DEL ECUADOR </a:t>
            </a:r>
            <a:r>
              <a:rPr lang="es-ES" sz="3200" dirty="0" smtClean="0"/>
              <a:t> </a:t>
            </a:r>
            <a:endParaRPr lang="es-ES" sz="3200" dirty="0"/>
          </a:p>
        </p:txBody>
      </p:sp>
      <p:sp>
        <p:nvSpPr>
          <p:cNvPr id="11" name="Flecha derecha 10"/>
          <p:cNvSpPr/>
          <p:nvPr/>
        </p:nvSpPr>
        <p:spPr>
          <a:xfrm rot="5400000">
            <a:off x="1220263" y="3575264"/>
            <a:ext cx="318654" cy="4849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11"/>
          <p:cNvSpPr/>
          <p:nvPr/>
        </p:nvSpPr>
        <p:spPr>
          <a:xfrm rot="5400000">
            <a:off x="3564676" y="3573106"/>
            <a:ext cx="318654" cy="4849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lecha derecha 12"/>
          <p:cNvSpPr/>
          <p:nvPr/>
        </p:nvSpPr>
        <p:spPr>
          <a:xfrm rot="5400000">
            <a:off x="5666634" y="3573105"/>
            <a:ext cx="318654" cy="4849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derecha 13"/>
          <p:cNvSpPr/>
          <p:nvPr/>
        </p:nvSpPr>
        <p:spPr>
          <a:xfrm rot="5400000">
            <a:off x="7905630" y="3573105"/>
            <a:ext cx="318654" cy="4849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derecha 14"/>
          <p:cNvSpPr/>
          <p:nvPr/>
        </p:nvSpPr>
        <p:spPr>
          <a:xfrm rot="5400000">
            <a:off x="10304500" y="3573105"/>
            <a:ext cx="318654" cy="4849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/>
          <p:cNvSpPr/>
          <p:nvPr/>
        </p:nvSpPr>
        <p:spPr>
          <a:xfrm>
            <a:off x="379120" y="4040339"/>
            <a:ext cx="2143828" cy="181551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 fomenta el desarrollo micro empresarial y es contraria al emprendimiento y  desarrollo de la innovación</a:t>
            </a:r>
            <a:endParaRPr lang="es-E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603435" y="4040340"/>
            <a:ext cx="2078041" cy="181551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Debilita la capacidad del país para atraer divisas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Elimina incentivos para reinversión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 contraria al desarrollo del mercado de capitales </a:t>
            </a:r>
            <a:endParaRPr lang="es-ES" sz="1400" dirty="0"/>
          </a:p>
        </p:txBody>
      </p:sp>
      <p:sp>
        <p:nvSpPr>
          <p:cNvPr id="18" name="Rectángulo 17"/>
          <p:cNvSpPr/>
          <p:nvPr/>
        </p:nvSpPr>
        <p:spPr>
          <a:xfrm>
            <a:off x="4745257" y="4040339"/>
            <a:ext cx="2153065" cy="181551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13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Complica actividades que requieren manejo de efectivo en especial zonas rurales (Construcción, pesquero, agrícola, entre otros ).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13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Desincentiva el desarrollo del comercio electrónico </a:t>
            </a:r>
            <a:endParaRPr lang="es-ES" sz="1300" dirty="0" smtClean="0"/>
          </a:p>
        </p:txBody>
      </p:sp>
      <p:sp>
        <p:nvSpPr>
          <p:cNvPr id="19" name="Rectángulo 18"/>
          <p:cNvSpPr/>
          <p:nvPr/>
        </p:nvSpPr>
        <p:spPr>
          <a:xfrm>
            <a:off x="6976389" y="4040338"/>
            <a:ext cx="2143828" cy="181551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135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13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Deja abierta la capacidad de SENAE para establecer tributos por resolución.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13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Crea medidas restrictivas que inciden en el incremento del contrabando y no en su control</a:t>
            </a:r>
          </a:p>
          <a:p>
            <a:pPr algn="ctr"/>
            <a:r>
              <a:rPr lang="es-ES" sz="13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s-ES" sz="1350" dirty="0"/>
          </a:p>
        </p:txBody>
      </p:sp>
      <p:sp>
        <p:nvSpPr>
          <p:cNvPr id="20" name="Rectángulo 19"/>
          <p:cNvSpPr/>
          <p:nvPr/>
        </p:nvSpPr>
        <p:spPr>
          <a:xfrm>
            <a:off x="9378835" y="4040337"/>
            <a:ext cx="2143828" cy="181551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3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 contribuye a la generación de empleo de calidad, </a:t>
            </a:r>
          </a:p>
          <a:p>
            <a:pPr algn="ctr"/>
            <a:r>
              <a:rPr lang="es-ES" sz="13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</a:t>
            </a:r>
            <a:r>
              <a:rPr lang="es-ES" sz="13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isminuyendo la capacidad de las empresas para crecer </a:t>
            </a:r>
            <a:endParaRPr lang="es-ES" sz="13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829159" y="6128614"/>
            <a:ext cx="6549676" cy="53914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 ES UNA LEY QUE CUMPLE CON SUS MOTIVACIONES Y OBJETIVOS </a:t>
            </a:r>
            <a:endParaRPr lang="es-ES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372" y="171071"/>
            <a:ext cx="1828837" cy="65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2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04638" y="2232041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1.- TRIBUTOS </a:t>
            </a:r>
            <a:endParaRPr lang="es-ES" sz="3200" dirty="0"/>
          </a:p>
        </p:txBody>
      </p:sp>
      <p:sp>
        <p:nvSpPr>
          <p:cNvPr id="5" name="Rectángulo 4"/>
          <p:cNvSpPr/>
          <p:nvPr/>
        </p:nvSpPr>
        <p:spPr>
          <a:xfrm>
            <a:off x="6096000" y="2232041"/>
            <a:ext cx="3772470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/>
              <a:t>2.- INVERSIONES </a:t>
            </a:r>
            <a:endParaRPr lang="es-ES" sz="3600" dirty="0"/>
          </a:p>
        </p:txBody>
      </p:sp>
      <p:sp>
        <p:nvSpPr>
          <p:cNvPr id="6" name="Rectángulo 5"/>
          <p:cNvSpPr/>
          <p:nvPr/>
        </p:nvSpPr>
        <p:spPr>
          <a:xfrm>
            <a:off x="2204637" y="3599121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3.- INSTITUCIONALIDAD </a:t>
            </a:r>
            <a:endParaRPr lang="es-ES" sz="2800" dirty="0"/>
          </a:p>
        </p:txBody>
      </p:sp>
      <p:sp>
        <p:nvSpPr>
          <p:cNvPr id="7" name="Rectángulo 6"/>
          <p:cNvSpPr/>
          <p:nvPr/>
        </p:nvSpPr>
        <p:spPr>
          <a:xfrm>
            <a:off x="6125810" y="3599121"/>
            <a:ext cx="3742660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4.-OTRAS REFORMAS 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601108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7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5084" y="1185883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1.- IMPUESTOS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601108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/>
          <p:cNvCxnSpPr/>
          <p:nvPr/>
        </p:nvCxnSpPr>
        <p:spPr>
          <a:xfrm>
            <a:off x="3774492" y="2310587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712083" y="2310587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701749" y="197315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Actual 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245395" y="1941255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Impacto 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223611" y="1941255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</a:t>
            </a:r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0" y="2393514"/>
            <a:ext cx="37744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 INCREMENTO DE IR  para personas jurídicas de 22% a 25%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reduce gastos personales para impuesto a la renta de personas naturales afectando clase media </a:t>
            </a:r>
          </a:p>
          <a:p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incrementa el impuesto a la renta a personas naturales incluyendo el 13vo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Impuesto a Retiros en efectivo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elimina deducibilidad de provisiones de desahucio y pensiones jubilares.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Exención del Anticipo a IR para microempresas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5" name="Rectángulo 14"/>
          <p:cNvSpPr/>
          <p:nvPr/>
        </p:nvSpPr>
        <p:spPr>
          <a:xfrm>
            <a:off x="3856041" y="2393514"/>
            <a:ext cx="377449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Inestabilidad e incertidumbre sobre inversiones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Incrementa  IR de profesionales, bajo impacto recaudatorio  </a:t>
            </a:r>
          </a:p>
          <a:p>
            <a:endParaRPr lang="es-ES" sz="1600" dirty="0" smtClean="0"/>
          </a:p>
          <a:p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Incrementa  IR de profesionales, bajo impacto recaudatorio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Afecta actividades comunes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elimina deducibilidad de provisiones de desahucio y pensiones jubilares.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6" name="Rectángulo 15"/>
          <p:cNvSpPr/>
          <p:nvPr/>
        </p:nvSpPr>
        <p:spPr>
          <a:xfrm>
            <a:off x="7995650" y="2393514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impuesto a la Renta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8" name="Rectángulo 17"/>
          <p:cNvSpPr/>
          <p:nvPr/>
        </p:nvSpPr>
        <p:spPr>
          <a:xfrm>
            <a:off x="7995650" y="3167903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9" name="Rectángulo 18"/>
          <p:cNvSpPr/>
          <p:nvPr/>
        </p:nvSpPr>
        <p:spPr>
          <a:xfrm>
            <a:off x="7995650" y="4117062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0" name="Rectángulo 19"/>
          <p:cNvSpPr/>
          <p:nvPr/>
        </p:nvSpPr>
        <p:spPr>
          <a:xfrm>
            <a:off x="7995650" y="4773833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1" name="Rectángulo 20"/>
          <p:cNvSpPr/>
          <p:nvPr/>
        </p:nvSpPr>
        <p:spPr>
          <a:xfrm>
            <a:off x="8002771" y="5233478"/>
            <a:ext cx="4196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deducibilidad respecto de las provisiones ( Buena Practica a nivel contable y de administración de las empresas)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2" name="Rectángulo 21"/>
          <p:cNvSpPr/>
          <p:nvPr/>
        </p:nvSpPr>
        <p:spPr>
          <a:xfrm>
            <a:off x="3848920" y="6132999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No se cumple con lo anunciado por el SP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3" name="Rectángulo 22"/>
          <p:cNvSpPr/>
          <p:nvPr/>
        </p:nvSpPr>
        <p:spPr>
          <a:xfrm>
            <a:off x="8002771" y="6132999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Regresar a formula anterior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5397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5084" y="986158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2.- INVERSIONES 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401383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/>
          <p:cNvCxnSpPr/>
          <p:nvPr/>
        </p:nvCxnSpPr>
        <p:spPr>
          <a:xfrm>
            <a:off x="3973153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910744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900410" y="1988871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Actual 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444056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Impacto 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987702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</a:t>
            </a:r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168569" y="2326305"/>
            <a:ext cx="3848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deroga el beneficio de la deducción del IR, en el caso de reinversión de utilidades destinadas a la adquisición de maquinaria y equipo nuevos.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disminuye de 5 a 2 años la exención de Impuesto a la Renta para las nuevas microempresas.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Incremento de la tasa de IR para contratos de inversión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 Se incluye a los accionistas como responsables ante deudas tributarias generando un factor de contingencia legal.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4" name="Rectángulo 13"/>
          <p:cNvSpPr/>
          <p:nvPr/>
        </p:nvSpPr>
        <p:spPr>
          <a:xfrm>
            <a:off x="8194311" y="2409232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impuesto a la Renta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6" name="Rectángulo 15"/>
          <p:cNvSpPr/>
          <p:nvPr/>
        </p:nvSpPr>
        <p:spPr>
          <a:xfrm>
            <a:off x="8073845" y="3599391"/>
            <a:ext cx="37744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los incentivos del COPCI</a:t>
            </a:r>
            <a:endParaRPr lang="es-ES" sz="1600" dirty="0"/>
          </a:p>
        </p:txBody>
      </p:sp>
      <p:sp>
        <p:nvSpPr>
          <p:cNvPr id="17" name="Rectángulo 16"/>
          <p:cNvSpPr/>
          <p:nvPr/>
        </p:nvSpPr>
        <p:spPr>
          <a:xfrm>
            <a:off x="8100456" y="4497162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tarifa establecida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8" name="Rectángulo 17"/>
          <p:cNvSpPr/>
          <p:nvPr/>
        </p:nvSpPr>
        <p:spPr>
          <a:xfrm>
            <a:off x="8073844" y="5523223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9" name="Rectángulo 18"/>
          <p:cNvSpPr/>
          <p:nvPr/>
        </p:nvSpPr>
        <p:spPr>
          <a:xfrm>
            <a:off x="4256719" y="2285186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Afecta la reinversión de empresas existentes y encarece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0" name="Rectángulo 19"/>
          <p:cNvSpPr/>
          <p:nvPr/>
        </p:nvSpPr>
        <p:spPr>
          <a:xfrm>
            <a:off x="4208754" y="3547470"/>
            <a:ext cx="3774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disminuye beneficios para microempresas ya contemplados en el COPCI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1" name="Rectángulo 20"/>
          <p:cNvSpPr/>
          <p:nvPr/>
        </p:nvSpPr>
        <p:spPr>
          <a:xfrm>
            <a:off x="4180589" y="4465352"/>
            <a:ext cx="3774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castiga aquellas empresas que quieren invertir y se reducen los incentivos del contrato de inversión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2" name="Rectángulo 21"/>
          <p:cNvSpPr/>
          <p:nvPr/>
        </p:nvSpPr>
        <p:spPr>
          <a:xfrm>
            <a:off x="4256719" y="5523223"/>
            <a:ext cx="34909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Afecta mercado de valores</a:t>
            </a:r>
            <a:r>
              <a:rPr lang="es-ES" sz="1600" dirty="0" smtClean="0"/>
              <a:t>, directamente </a:t>
            </a:r>
            <a:r>
              <a:rPr lang="es-ES" sz="1600" dirty="0" smtClean="0"/>
              <a:t>capitales de riesgo y desnaturaliza las sociedades anónimas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69480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5084" y="986158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2.- INVERSIONES 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401383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/>
          <p:cNvCxnSpPr/>
          <p:nvPr/>
        </p:nvCxnSpPr>
        <p:spPr>
          <a:xfrm>
            <a:off x="3973153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910744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900410" y="1988871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Actual 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444056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Impacto 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583730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</a:t>
            </a:r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127964" y="2395011"/>
            <a:ext cx="36432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Se elimina el incentivo de deducción del 10% de Impuesto a la Renta en desarrollo en Ciencia, Tecnología e Innovación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Se eliminan los incentivos a las empresa en APP tenga beneficiarios/accionistas  en sociedades de menor imposición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8194311" y="2409232"/>
            <a:ext cx="37744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Mantener el incentivo y potenciar incentivos del COPCI para innovación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15" name="Rectángulo 14"/>
          <p:cNvSpPr/>
          <p:nvPr/>
        </p:nvSpPr>
        <p:spPr>
          <a:xfrm>
            <a:off x="8197976" y="3812194"/>
            <a:ext cx="37744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el incentivo y potenciar el funcionamiento del Comité interinstitucional de APP y la capacidad de los GAD para su generación.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9" name="Rectángulo 18"/>
          <p:cNvSpPr/>
          <p:nvPr/>
        </p:nvSpPr>
        <p:spPr>
          <a:xfrm>
            <a:off x="4256719" y="2418469"/>
            <a:ext cx="37744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Afecta Política de incentivar la innovación y desarrollo tecnológico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21" name="Rectángulo 20"/>
          <p:cNvSpPr/>
          <p:nvPr/>
        </p:nvSpPr>
        <p:spPr>
          <a:xfrm>
            <a:off x="4256719" y="3812194"/>
            <a:ext cx="35335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Atenta al desarrollo de la modalidad de APP, fundamental para el desarrollo de infraestructura y servicios públicos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34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5084" y="986158"/>
            <a:ext cx="4536404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3.- INSTITUCIONALIDAD 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401383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/>
          <p:cNvCxnSpPr/>
          <p:nvPr/>
        </p:nvCxnSpPr>
        <p:spPr>
          <a:xfrm>
            <a:off x="3973153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910744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900410" y="1988871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Actual 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444056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Impacto 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987702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</a:t>
            </a:r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168569" y="2326305"/>
            <a:ext cx="38489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elimina participación en Comité de Política Tributaria  del eje productivo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elimina participación en Junta Monetaria  del eje productivo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establece requisitos previos (  autorizados por el ministerio de finanzas) que impacten en el presupuesto del Estado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4" name="Rectángulo 13"/>
          <p:cNvSpPr/>
          <p:nvPr/>
        </p:nvSpPr>
        <p:spPr>
          <a:xfrm>
            <a:off x="8194311" y="2547349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8" name="Rectángulo 17"/>
          <p:cNvSpPr/>
          <p:nvPr/>
        </p:nvSpPr>
        <p:spPr>
          <a:xfrm>
            <a:off x="8100456" y="5523223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9" name="Rectángulo 18"/>
          <p:cNvSpPr/>
          <p:nvPr/>
        </p:nvSpPr>
        <p:spPr>
          <a:xfrm>
            <a:off x="4256719" y="2547349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Resta equilibrio para la definición de política publica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1" name="Rectángulo 20"/>
          <p:cNvSpPr/>
          <p:nvPr/>
        </p:nvSpPr>
        <p:spPr>
          <a:xfrm>
            <a:off x="4162865" y="4046839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Complica la administración de exenciones, incentivos y negociaciones comerciales </a:t>
            </a:r>
            <a:endParaRPr lang="es-ES" sz="1600" dirty="0"/>
          </a:p>
        </p:txBody>
      </p:sp>
      <p:sp>
        <p:nvSpPr>
          <p:cNvPr id="22" name="Rectángulo 21"/>
          <p:cNvSpPr/>
          <p:nvPr/>
        </p:nvSpPr>
        <p:spPr>
          <a:xfrm>
            <a:off x="195084" y="5368812"/>
            <a:ext cx="34909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concentran atribuciones y decisiones en el Comité de Política Tributaria relacionadas con incentivos, tarifas e impuestos.</a:t>
            </a:r>
            <a:endParaRPr lang="es-ES" sz="1600" dirty="0"/>
          </a:p>
        </p:txBody>
      </p:sp>
      <p:sp>
        <p:nvSpPr>
          <p:cNvPr id="23" name="Rectángulo 22"/>
          <p:cNvSpPr/>
          <p:nvPr/>
        </p:nvSpPr>
        <p:spPr>
          <a:xfrm>
            <a:off x="4256719" y="3311189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Resta equilibrio para la definición de política publica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4" name="Rectángulo 23"/>
          <p:cNvSpPr/>
          <p:nvPr/>
        </p:nvSpPr>
        <p:spPr>
          <a:xfrm>
            <a:off x="8194311" y="3283818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6" name="Rectángulo 25"/>
          <p:cNvSpPr/>
          <p:nvPr/>
        </p:nvSpPr>
        <p:spPr>
          <a:xfrm>
            <a:off x="8125065" y="4095238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7" name="Rectángulo 26"/>
          <p:cNvSpPr/>
          <p:nvPr/>
        </p:nvSpPr>
        <p:spPr>
          <a:xfrm>
            <a:off x="4136252" y="5368812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Diluir los incentivos, dejando a la discrecionalidad del comité y atetando a la seguridad de su aplicación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04480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5084" y="986158"/>
            <a:ext cx="3653836" cy="75537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4.- Otros </a:t>
            </a:r>
            <a:endParaRPr lang="es-ES" sz="32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233377" y="401383"/>
            <a:ext cx="9399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PRINCIPALES ÁMBITOS DE LA LEY </a:t>
            </a:r>
            <a:endParaRPr lang="es-ES" sz="3200" dirty="0"/>
          </a:p>
        </p:txBody>
      </p:sp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/>
          <p:cNvCxnSpPr/>
          <p:nvPr/>
        </p:nvCxnSpPr>
        <p:spPr>
          <a:xfrm>
            <a:off x="3973153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910744" y="2326305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900410" y="1988871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Actual 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444056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Impacto 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9987702" y="1956973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</a:t>
            </a:r>
            <a:endParaRPr lang="es-ES" b="1" dirty="0"/>
          </a:p>
        </p:txBody>
      </p:sp>
      <p:sp>
        <p:nvSpPr>
          <p:cNvPr id="9" name="Rectángulo 8"/>
          <p:cNvSpPr/>
          <p:nvPr/>
        </p:nvSpPr>
        <p:spPr>
          <a:xfrm>
            <a:off x="168569" y="2368837"/>
            <a:ext cx="38489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disminuye el incentivo para el uso de medios electrónicos de pago del 2% al 1%.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crea régimen especial y simplificado  para reactivación de obras. (Transparencia  rol de Contraloría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4" name="Rectángulo 13"/>
          <p:cNvSpPr/>
          <p:nvPr/>
        </p:nvSpPr>
        <p:spPr>
          <a:xfrm>
            <a:off x="8194311" y="2547349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Mantener incentivo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8" name="Rectángulo 17"/>
          <p:cNvSpPr/>
          <p:nvPr/>
        </p:nvSpPr>
        <p:spPr>
          <a:xfrm>
            <a:off x="8100456" y="5523223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19" name="Rectángulo 18"/>
          <p:cNvSpPr/>
          <p:nvPr/>
        </p:nvSpPr>
        <p:spPr>
          <a:xfrm>
            <a:off x="4256719" y="2547349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Desincentiva el uso de medios electrónicos (Comercio electrónico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1" name="Rectángulo 20"/>
          <p:cNvSpPr/>
          <p:nvPr/>
        </p:nvSpPr>
        <p:spPr>
          <a:xfrm>
            <a:off x="4136252" y="4524038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Inaplicable en actividades laborales en especial zonas rurales (Construcción, pesquero, agrícola, entre otros ).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4162865" y="5531846"/>
            <a:ext cx="3774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Discrecionalidad en las medidas e inseguridad respecto de la actividad comercial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4" name="Rectángulo 23"/>
          <p:cNvSpPr/>
          <p:nvPr/>
        </p:nvSpPr>
        <p:spPr>
          <a:xfrm>
            <a:off x="8073843" y="3538110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6" name="Rectángulo 25"/>
          <p:cNvSpPr/>
          <p:nvPr/>
        </p:nvSpPr>
        <p:spPr>
          <a:xfrm>
            <a:off x="8112828" y="4373692"/>
            <a:ext cx="37744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Eliminar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0" name="Rectángulo 19"/>
          <p:cNvSpPr/>
          <p:nvPr/>
        </p:nvSpPr>
        <p:spPr>
          <a:xfrm>
            <a:off x="4063564" y="3538110"/>
            <a:ext cx="3774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No abona a procesos transparentes y justifica ineficiencias de instituciones contratantes y contratistas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  <p:sp>
        <p:nvSpPr>
          <p:cNvPr id="28" name="Rectángulo 27"/>
          <p:cNvSpPr/>
          <p:nvPr/>
        </p:nvSpPr>
        <p:spPr>
          <a:xfrm>
            <a:off x="195084" y="4492340"/>
            <a:ext cx="3774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Se crea el impuesto para enfermedades catastróficas por retiros de efectivo mayores a $4000 dólares 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195144" y="5544932"/>
            <a:ext cx="37744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Capacidad de la SENAE para declarar “</a:t>
            </a:r>
            <a:r>
              <a:rPr lang="es-ES" sz="1600" u="sng" dirty="0" smtClean="0"/>
              <a:t>Expropiación”</a:t>
            </a:r>
            <a:r>
              <a:rPr lang="es-ES" sz="1600" dirty="0" smtClean="0"/>
              <a:t> de mercancías. Además de facultar a SENAE para crear o suprimir tasas o establecer exenciones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78416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Resultado de imagen para camara de comercio de qu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120" y="171071"/>
            <a:ext cx="2324090" cy="82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4 Diagrama"/>
          <p:cNvGrpSpPr/>
          <p:nvPr/>
        </p:nvGrpSpPr>
        <p:grpSpPr>
          <a:xfrm>
            <a:off x="2569359" y="1998914"/>
            <a:ext cx="7704858" cy="4539197"/>
            <a:chOff x="0" y="0"/>
            <a:chExt cx="7704856" cy="4539195"/>
          </a:xfrm>
        </p:grpSpPr>
        <p:grpSp>
          <p:nvGrpSpPr>
            <p:cNvPr id="59" name="Grupo"/>
            <p:cNvGrpSpPr/>
            <p:nvPr/>
          </p:nvGrpSpPr>
          <p:grpSpPr>
            <a:xfrm>
              <a:off x="0" y="0"/>
              <a:ext cx="7704857" cy="455716"/>
              <a:chOff x="0" y="0"/>
              <a:chExt cx="7704856" cy="455715"/>
            </a:xfrm>
          </p:grpSpPr>
          <p:sp>
            <p:nvSpPr>
              <p:cNvPr id="84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" name="Consolidación fiscal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Consolidación fiscal</a:t>
                </a:r>
              </a:p>
            </p:txBody>
          </p:sp>
        </p:grpSp>
        <p:grpSp>
          <p:nvGrpSpPr>
            <p:cNvPr id="60" name="Grupo"/>
            <p:cNvGrpSpPr/>
            <p:nvPr/>
          </p:nvGrpSpPr>
          <p:grpSpPr>
            <a:xfrm>
              <a:off x="0" y="510435"/>
              <a:ext cx="7704857" cy="455716"/>
              <a:chOff x="0" y="0"/>
              <a:chExt cx="7704856" cy="455715"/>
            </a:xfrm>
          </p:grpSpPr>
          <p:sp>
            <p:nvSpPr>
              <p:cNvPr id="82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" name="Combate a la defraudación fiscal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Combate a la defraudación fiscal</a:t>
                </a:r>
              </a:p>
            </p:txBody>
          </p:sp>
        </p:grpSp>
        <p:grpSp>
          <p:nvGrpSpPr>
            <p:cNvPr id="61" name="Grupo"/>
            <p:cNvGrpSpPr/>
            <p:nvPr/>
          </p:nvGrpSpPr>
          <p:grpSpPr>
            <a:xfrm>
              <a:off x="0" y="1020870"/>
              <a:ext cx="7704857" cy="455716"/>
              <a:chOff x="0" y="0"/>
              <a:chExt cx="7704856" cy="455715"/>
            </a:xfrm>
          </p:grpSpPr>
          <p:sp>
            <p:nvSpPr>
              <p:cNvPr id="80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" name="Eficiencia del mercado laboral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rPr dirty="0" err="1"/>
                  <a:t>Eficiencia</a:t>
                </a:r>
                <a:r>
                  <a:rPr dirty="0"/>
                  <a:t> del </a:t>
                </a:r>
                <a:r>
                  <a:rPr dirty="0" err="1"/>
                  <a:t>mercado</a:t>
                </a:r>
                <a:r>
                  <a:rPr dirty="0"/>
                  <a:t> </a:t>
                </a:r>
                <a:r>
                  <a:rPr dirty="0" err="1"/>
                  <a:t>laboral</a:t>
                </a:r>
                <a:endParaRPr dirty="0"/>
              </a:p>
            </p:txBody>
          </p:sp>
        </p:grpSp>
        <p:grpSp>
          <p:nvGrpSpPr>
            <p:cNvPr id="62" name="Grupo"/>
            <p:cNvGrpSpPr/>
            <p:nvPr/>
          </p:nvGrpSpPr>
          <p:grpSpPr>
            <a:xfrm>
              <a:off x="0" y="1531304"/>
              <a:ext cx="7704857" cy="455716"/>
              <a:chOff x="0" y="0"/>
              <a:chExt cx="7704856" cy="455715"/>
            </a:xfrm>
          </p:grpSpPr>
          <p:sp>
            <p:nvSpPr>
              <p:cNvPr id="78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" name="Revisión costos de energía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Revisión costos de energía</a:t>
                </a:r>
              </a:p>
            </p:txBody>
          </p:sp>
        </p:grpSp>
        <p:grpSp>
          <p:nvGrpSpPr>
            <p:cNvPr id="63" name="Grupo"/>
            <p:cNvGrpSpPr/>
            <p:nvPr/>
          </p:nvGrpSpPr>
          <p:grpSpPr>
            <a:xfrm>
              <a:off x="0" y="2041740"/>
              <a:ext cx="7704857" cy="455716"/>
              <a:chOff x="0" y="0"/>
              <a:chExt cx="7704856" cy="455715"/>
            </a:xfrm>
          </p:grpSpPr>
          <p:sp>
            <p:nvSpPr>
              <p:cNvPr id="76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" name="Reformas al COPCI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Reformas al COPCI</a:t>
                </a:r>
              </a:p>
            </p:txBody>
          </p:sp>
        </p:grpSp>
        <p:grpSp>
          <p:nvGrpSpPr>
            <p:cNvPr id="64" name="Grupo"/>
            <p:cNvGrpSpPr/>
            <p:nvPr/>
          </p:nvGrpSpPr>
          <p:grpSpPr>
            <a:xfrm>
              <a:off x="0" y="2552175"/>
              <a:ext cx="7704857" cy="455716"/>
              <a:chOff x="0" y="0"/>
              <a:chExt cx="7704856" cy="455715"/>
            </a:xfrm>
          </p:grpSpPr>
          <p:sp>
            <p:nvSpPr>
              <p:cNvPr id="74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pPr>
                <a:endParaRPr/>
              </a:p>
            </p:txBody>
          </p:sp>
          <p:sp>
            <p:nvSpPr>
              <p:cNvPr id="75" name="Impulsar el potencial y alcances de las APP´s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rPr dirty="0" err="1"/>
                  <a:t>Impulsar</a:t>
                </a:r>
                <a:r>
                  <a:rPr dirty="0"/>
                  <a:t> el </a:t>
                </a:r>
                <a:r>
                  <a:rPr dirty="0" err="1"/>
                  <a:t>potencial</a:t>
                </a:r>
                <a:r>
                  <a:rPr dirty="0"/>
                  <a:t> y </a:t>
                </a:r>
                <a:r>
                  <a:rPr dirty="0" err="1"/>
                  <a:t>alcances</a:t>
                </a:r>
                <a:r>
                  <a:rPr dirty="0"/>
                  <a:t> de las APP´s</a:t>
                </a:r>
              </a:p>
            </p:txBody>
          </p:sp>
        </p:grpSp>
        <p:grpSp>
          <p:nvGrpSpPr>
            <p:cNvPr id="65" name="Grupo"/>
            <p:cNvGrpSpPr/>
            <p:nvPr/>
          </p:nvGrpSpPr>
          <p:grpSpPr>
            <a:xfrm>
              <a:off x="0" y="3062609"/>
              <a:ext cx="7704857" cy="455716"/>
              <a:chOff x="0" y="0"/>
              <a:chExt cx="7704856" cy="455715"/>
            </a:xfrm>
          </p:grpSpPr>
          <p:sp>
            <p:nvSpPr>
              <p:cNvPr id="72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3" name="Reforma al Código Ingenios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Reforma al Código Ingenios</a:t>
                </a:r>
              </a:p>
            </p:txBody>
          </p:sp>
        </p:grpSp>
        <p:grpSp>
          <p:nvGrpSpPr>
            <p:cNvPr id="66" name="Grupo"/>
            <p:cNvGrpSpPr/>
            <p:nvPr/>
          </p:nvGrpSpPr>
          <p:grpSpPr>
            <a:xfrm>
              <a:off x="0" y="3573045"/>
              <a:ext cx="7704857" cy="455716"/>
              <a:chOff x="0" y="0"/>
              <a:chExt cx="7704856" cy="455715"/>
            </a:xfrm>
          </p:grpSpPr>
          <p:sp>
            <p:nvSpPr>
              <p:cNvPr id="70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1" name="Fomento Mercado de Valores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t>Fomento Mercado de Valores</a:t>
                </a:r>
              </a:p>
            </p:txBody>
          </p:sp>
        </p:grpSp>
        <p:grpSp>
          <p:nvGrpSpPr>
            <p:cNvPr id="67" name="Grupo"/>
            <p:cNvGrpSpPr/>
            <p:nvPr/>
          </p:nvGrpSpPr>
          <p:grpSpPr>
            <a:xfrm>
              <a:off x="0" y="4083480"/>
              <a:ext cx="7704857" cy="455716"/>
              <a:chOff x="0" y="0"/>
              <a:chExt cx="7704856" cy="455715"/>
            </a:xfrm>
          </p:grpSpPr>
          <p:sp>
            <p:nvSpPr>
              <p:cNvPr id="68" name="Rectángulo redondeado"/>
              <p:cNvSpPr/>
              <p:nvPr/>
            </p:nvSpPr>
            <p:spPr>
              <a:xfrm>
                <a:off x="0" y="0"/>
                <a:ext cx="7704857" cy="45571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" name="Eliminación del impuesto venta ocasional de acciones"/>
              <p:cNvSpPr txBox="1"/>
              <p:nvPr/>
            </p:nvSpPr>
            <p:spPr>
              <a:xfrm>
                <a:off x="22246" y="15767"/>
                <a:ext cx="7660365" cy="4241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72389" tIns="72389" rIns="72389" bIns="72389" numCol="1" anchor="ctr">
                <a:spAutoFit/>
              </a:bodyPr>
              <a:lstStyle>
                <a:lvl1pPr defTabSz="844550">
                  <a:lnSpc>
                    <a:spcPct val="90000"/>
                  </a:lnSpc>
                  <a:spcBef>
                    <a:spcPts val="700"/>
                  </a:spcBef>
                  <a:defRPr sz="1900">
                    <a:solidFill>
                      <a:srgbClr val="595959"/>
                    </a:solidFill>
                  </a:defRPr>
                </a:lvl1pPr>
              </a:lstStyle>
              <a:p>
                <a:r>
                  <a:rPr dirty="0" err="1"/>
                  <a:t>Eliminación</a:t>
                </a:r>
                <a:r>
                  <a:rPr dirty="0"/>
                  <a:t> del </a:t>
                </a:r>
                <a:r>
                  <a:rPr dirty="0" err="1"/>
                  <a:t>impuesto</a:t>
                </a:r>
                <a:r>
                  <a:rPr dirty="0"/>
                  <a:t> </a:t>
                </a:r>
                <a:r>
                  <a:rPr dirty="0" err="1"/>
                  <a:t>venta</a:t>
                </a:r>
                <a:r>
                  <a:rPr dirty="0"/>
                  <a:t> </a:t>
                </a:r>
                <a:r>
                  <a:rPr dirty="0" err="1"/>
                  <a:t>ocasional</a:t>
                </a:r>
                <a:r>
                  <a:rPr dirty="0"/>
                  <a:t> de </a:t>
                </a:r>
                <a:r>
                  <a:rPr dirty="0" err="1"/>
                  <a:t>acciones</a:t>
                </a:r>
                <a:endParaRPr dirty="0"/>
              </a:p>
            </p:txBody>
          </p:sp>
        </p:grpSp>
      </p:grpSp>
      <p:sp>
        <p:nvSpPr>
          <p:cNvPr id="86" name="1 Título"/>
          <p:cNvSpPr txBox="1">
            <a:spLocks/>
          </p:cNvSpPr>
          <p:nvPr/>
        </p:nvSpPr>
        <p:spPr>
          <a:xfrm>
            <a:off x="4253023" y="1137361"/>
            <a:ext cx="8229600" cy="7249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>
              <a:defRPr sz="3200"/>
            </a:pPr>
            <a:r>
              <a:rPr lang="es-ES" sz="3200" kern="0" dirty="0" smtClean="0">
                <a:solidFill>
                  <a:sysClr val="windowText" lastClr="000000"/>
                </a:solidFill>
              </a:rPr>
              <a:t>Política económica</a:t>
            </a:r>
            <a:endParaRPr lang="es-ES" sz="3200" kern="0" dirty="0">
              <a:solidFill>
                <a:sysClr val="windowText" lastClr="000000"/>
              </a:solidFill>
            </a:endParaRPr>
          </a:p>
        </p:txBody>
      </p:sp>
      <p:sp>
        <p:nvSpPr>
          <p:cNvPr id="87" name="1 Título"/>
          <p:cNvSpPr txBox="1"/>
          <p:nvPr/>
        </p:nvSpPr>
        <p:spPr>
          <a:xfrm>
            <a:off x="1496519" y="171071"/>
            <a:ext cx="8229601" cy="940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1" indent="0" algn="ctr">
              <a:defRPr sz="4000" b="1">
                <a:solidFill>
                  <a:srgbClr val="808080"/>
                </a:solidFill>
              </a:defRPr>
            </a:pPr>
            <a:r>
              <a:rPr dirty="0" err="1"/>
              <a:t>Temas</a:t>
            </a:r>
            <a:r>
              <a:rPr dirty="0"/>
              <a:t> </a:t>
            </a:r>
            <a:r>
              <a:rPr dirty="0" err="1"/>
              <a:t>pendientes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58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909</Words>
  <Application>Microsoft Office PowerPoint</Application>
  <PresentationFormat>Panorámica</PresentationFormat>
  <Paragraphs>147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López</dc:creator>
  <cp:lastModifiedBy>Estefanía Montalvo</cp:lastModifiedBy>
  <cp:revision>22</cp:revision>
  <dcterms:created xsi:type="dcterms:W3CDTF">2017-11-13T18:08:15Z</dcterms:created>
  <dcterms:modified xsi:type="dcterms:W3CDTF">2017-11-14T23:22:15Z</dcterms:modified>
</cp:coreProperties>
</file>